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33B56123-6069-41D3-B59D-39C93A5E22B1}" type="datetimeFigureOut">
              <a:rPr lang="en-US" smtClean="0"/>
              <a:t>9/30/2008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2F9D8-F3C4-41EB-80D2-7A0FE803AF76}"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B56123-6069-41D3-B59D-39C93A5E22B1}" type="datetimeFigureOut">
              <a:rPr lang="en-US" smtClean="0"/>
              <a:t>9/30/2008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2F9D8-F3C4-41EB-80D2-7A0FE803AF7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B56123-6069-41D3-B59D-39C93A5E22B1}" type="datetimeFigureOut">
              <a:rPr lang="en-US" smtClean="0"/>
              <a:t>9/30/2008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962F9D8-F3C4-41EB-80D2-7A0FE803AF7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B56123-6069-41D3-B59D-39C93A5E22B1}" type="datetimeFigureOut">
              <a:rPr lang="en-US" smtClean="0"/>
              <a:t>9/30/2008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2F9D8-F3C4-41EB-80D2-7A0FE803AF7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3B56123-6069-41D3-B59D-39C93A5E22B1}" type="datetimeFigureOut">
              <a:rPr lang="en-US" smtClean="0"/>
              <a:t>9/30/2008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2F9D8-F3C4-41EB-80D2-7A0FE803AF7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3B56123-6069-41D3-B59D-39C93A5E22B1}" type="datetimeFigureOut">
              <a:rPr lang="en-US" smtClean="0"/>
              <a:t>9/30/2008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2F9D8-F3C4-41EB-80D2-7A0FE803AF7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3B56123-6069-41D3-B59D-39C93A5E22B1}" type="datetimeFigureOut">
              <a:rPr lang="en-US" smtClean="0"/>
              <a:t>9/30/2008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62F9D8-F3C4-41EB-80D2-7A0FE803AF7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56123-6069-41D3-B59D-39C93A5E22B1}" type="datetimeFigureOut">
              <a:rPr lang="en-US" smtClean="0"/>
              <a:t>9/30/2008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62F9D8-F3C4-41EB-80D2-7A0FE803AF7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56123-6069-41D3-B59D-39C93A5E22B1}" type="datetimeFigureOut">
              <a:rPr lang="en-US" smtClean="0"/>
              <a:t>9/30/2008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62F9D8-F3C4-41EB-80D2-7A0FE803AF7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3B56123-6069-41D3-B59D-39C93A5E22B1}" type="datetimeFigureOut">
              <a:rPr lang="en-US" smtClean="0"/>
              <a:t>9/30/2008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62F9D8-F3C4-41EB-80D2-7A0FE803AF76}"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33B56123-6069-41D3-B59D-39C93A5E22B1}" type="datetimeFigureOut">
              <a:rPr lang="en-US" smtClean="0"/>
              <a:t>9/30/2008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962F9D8-F3C4-41EB-80D2-7A0FE803AF7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33B56123-6069-41D3-B59D-39C93A5E22B1}" type="datetimeFigureOut">
              <a:rPr lang="en-US" smtClean="0"/>
              <a:t>9/30/2008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962F9D8-F3C4-41EB-80D2-7A0FE803AF7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notepad-plus.sourceforge.net/uk/site.ht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hudson.dev.java.ne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fiddler2.com/fiddler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visualsvn.com/serve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Revision_control" TargetMode="External"/><Relationship Id="rId2" Type="http://schemas.openxmlformats.org/officeDocument/2006/relationships/hyperlink" Target="http://subversion.tigris.org/" TargetMode="External"/><Relationship Id="rId1" Type="http://schemas.openxmlformats.org/officeDocument/2006/relationships/slideLayout" Target="../slideLayouts/slideLayout2.xml"/><Relationship Id="rId4" Type="http://schemas.openxmlformats.org/officeDocument/2006/relationships/hyperlink" Target="http://tortoisesvn.tigris.org/"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www.codeplex.com/treesurge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coolthingoftheday.blogspot.com/" TargetMode="External"/><Relationship Id="rId7" Type="http://schemas.openxmlformats.org/officeDocument/2006/relationships/image" Target="../media/image2.png"/><Relationship Id="rId2" Type="http://schemas.openxmlformats.org/officeDocument/2006/relationships/hyperlink" Target="http://www.rigbyonline.net/" TargetMode="External"/><Relationship Id="rId1" Type="http://schemas.openxmlformats.org/officeDocument/2006/relationships/slideLayout" Target="../slideLayouts/slideLayout2.xml"/><Relationship Id="rId6" Type="http://schemas.openxmlformats.org/officeDocument/2006/relationships/hyperlink" Target="http://blogs.msdn.com/rfustino/" TargetMode="External"/><Relationship Id="rId5" Type="http://schemas.openxmlformats.org/officeDocument/2006/relationships/hyperlink" Target="http://weblogs.asp.net/Scottgu/" TargetMode="External"/><Relationship Id="rId4" Type="http://schemas.openxmlformats.org/officeDocument/2006/relationships/hyperlink" Target="http://channel9.msdn.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codeplex.com/reflectoraddins" TargetMode="External"/><Relationship Id="rId2" Type="http://schemas.openxmlformats.org/officeDocument/2006/relationships/hyperlink" Target="http://www.red-gate.com/products/reflector/index.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inqpad.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blogs.msdn.com/llobo/archive/2006/12/30/xamlpadx-v2.asp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sliver.com/dotnet/SnippetCompil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pgfearo.googlepage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ultrapico.com/Expresso.ht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regionerate.n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inmerge.org/" TargetMode="External"/><Relationship Id="rId2" Type="http://schemas.openxmlformats.org/officeDocument/2006/relationships/hyperlink" Target="http://www.gnu.org/licenses/gpl-2.0.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Free Developer Tools</a:t>
            </a:r>
            <a:endParaRPr lang="en-US" dirty="0"/>
          </a:p>
        </p:txBody>
      </p:sp>
      <p:sp>
        <p:nvSpPr>
          <p:cNvPr id="5" name="TextBox 4"/>
          <p:cNvSpPr txBox="1"/>
          <p:nvPr/>
        </p:nvSpPr>
        <p:spPr>
          <a:xfrm>
            <a:off x="990600" y="4038600"/>
            <a:ext cx="4118435" cy="646331"/>
          </a:xfrm>
          <a:prstGeom prst="rect">
            <a:avLst/>
          </a:prstGeom>
          <a:noFill/>
        </p:spPr>
        <p:txBody>
          <a:bodyPr wrap="none" rtlCol="0">
            <a:spAutoFit/>
          </a:bodyPr>
          <a:lstStyle/>
          <a:p>
            <a:r>
              <a:rPr lang="en-US" dirty="0" smtClean="0"/>
              <a:t>Daniel Rigby</a:t>
            </a:r>
            <a:br>
              <a:rPr lang="en-US" dirty="0" smtClean="0"/>
            </a:br>
            <a:r>
              <a:rPr lang="en-US" dirty="0" smtClean="0"/>
              <a:t>Software Engineer II for Beeline.com, Inc.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Notepad++</a:t>
            </a:r>
            <a:endParaRPr lang="en-US" dirty="0"/>
          </a:p>
        </p:txBody>
      </p:sp>
      <p:sp>
        <p:nvSpPr>
          <p:cNvPr id="3" name="Content Placeholder 2"/>
          <p:cNvSpPr>
            <a:spLocks noGrp="1"/>
          </p:cNvSpPr>
          <p:nvPr>
            <p:ph idx="1"/>
          </p:nvPr>
        </p:nvSpPr>
        <p:spPr/>
        <p:txBody>
          <a:bodyPr>
            <a:normAutofit lnSpcReduction="10000"/>
          </a:bodyPr>
          <a:lstStyle/>
          <a:p>
            <a:r>
              <a:rPr lang="en-US" b="1" dirty="0" smtClean="0"/>
              <a:t>What is it?</a:t>
            </a:r>
          </a:p>
          <a:p>
            <a:pPr lvl="1"/>
            <a:r>
              <a:rPr lang="en-US" b="1" dirty="0" smtClean="0"/>
              <a:t>“Notepad</a:t>
            </a:r>
            <a:r>
              <a:rPr lang="en-US" b="1" dirty="0" smtClean="0"/>
              <a:t>++</a:t>
            </a:r>
            <a:r>
              <a:rPr lang="en-US" dirty="0" smtClean="0"/>
              <a:t> is a free (as in "free speech" and also as in "free beer") source code editor and Notepad replacement that supports several languages</a:t>
            </a:r>
            <a:r>
              <a:rPr lang="en-US" dirty="0" smtClean="0"/>
              <a:t>.” </a:t>
            </a:r>
          </a:p>
          <a:p>
            <a:r>
              <a:rPr lang="en-US" b="1" dirty="0" smtClean="0"/>
              <a:t>When would I use it?</a:t>
            </a:r>
          </a:p>
          <a:p>
            <a:pPr lvl="1"/>
            <a:r>
              <a:rPr lang="en-US" dirty="0" smtClean="0"/>
              <a:t>When you need a powerful text editor to work with source and text files, but don’t need the full weight of a full fledged development IDE.</a:t>
            </a:r>
          </a:p>
          <a:p>
            <a:r>
              <a:rPr lang="en-US" b="1" dirty="0" smtClean="0"/>
              <a:t>Where can I get it?</a:t>
            </a:r>
          </a:p>
          <a:p>
            <a:pPr lvl="1"/>
            <a:r>
              <a:rPr lang="en-US" dirty="0" smtClean="0">
                <a:hlinkClick r:id="rId2"/>
              </a:rPr>
              <a:t>http://notepad-plus.sourceforge.net/uk/site.htm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Hudson</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t>What is it?</a:t>
            </a:r>
          </a:p>
          <a:p>
            <a:pPr lvl="1"/>
            <a:r>
              <a:rPr lang="en-US" dirty="0" smtClean="0"/>
              <a:t>“Hudson </a:t>
            </a:r>
            <a:r>
              <a:rPr lang="en-US" dirty="0" smtClean="0"/>
              <a:t>monitors executions of repeated jobs, such as building a software project or jobs run by </a:t>
            </a:r>
            <a:r>
              <a:rPr lang="en-US" dirty="0" err="1" smtClean="0"/>
              <a:t>cron</a:t>
            </a:r>
            <a:r>
              <a:rPr lang="en-US" dirty="0" smtClean="0"/>
              <a:t>. Among those things, current Hudson focuses on the following two jobs:</a:t>
            </a:r>
          </a:p>
          <a:p>
            <a:pPr lvl="2"/>
            <a:r>
              <a:rPr lang="en-US" b="1" dirty="0" smtClean="0"/>
              <a:t>Building/testing software projects continuously</a:t>
            </a:r>
            <a:r>
              <a:rPr lang="en-US" dirty="0" smtClean="0"/>
              <a:t>, just like </a:t>
            </a:r>
            <a:r>
              <a:rPr lang="en-US" dirty="0" err="1" smtClean="0"/>
              <a:t>CruiseControl</a:t>
            </a:r>
            <a:r>
              <a:rPr lang="en-US" dirty="0" smtClean="0"/>
              <a:t> or </a:t>
            </a:r>
            <a:r>
              <a:rPr lang="en-US" dirty="0" err="1" smtClean="0"/>
              <a:t>DamageControl</a:t>
            </a:r>
            <a:r>
              <a:rPr lang="en-US" dirty="0" smtClean="0"/>
              <a:t>. In a nutshell, Hudson provides an easy-to-use so-called continuous integration </a:t>
            </a:r>
            <a:r>
              <a:rPr lang="en-US" dirty="0" smtClean="0"/>
              <a:t>system…</a:t>
            </a:r>
            <a:endParaRPr lang="en-US" dirty="0" smtClean="0"/>
          </a:p>
          <a:p>
            <a:pPr lvl="2"/>
            <a:r>
              <a:rPr lang="en-US" b="1" dirty="0" smtClean="0"/>
              <a:t>Monitoring executions of externally-run jobs</a:t>
            </a:r>
            <a:r>
              <a:rPr lang="en-US" dirty="0" smtClean="0"/>
              <a:t>, such as </a:t>
            </a:r>
            <a:r>
              <a:rPr lang="en-US" dirty="0" err="1" smtClean="0"/>
              <a:t>cron</a:t>
            </a:r>
            <a:r>
              <a:rPr lang="en-US" dirty="0" smtClean="0"/>
              <a:t> jobs and </a:t>
            </a:r>
            <a:r>
              <a:rPr lang="en-US" dirty="0" err="1" smtClean="0"/>
              <a:t>procmail</a:t>
            </a:r>
            <a:r>
              <a:rPr lang="en-US" dirty="0" smtClean="0"/>
              <a:t> jobs, even those that are run on a remote </a:t>
            </a:r>
            <a:r>
              <a:rPr lang="en-US" dirty="0" smtClean="0"/>
              <a:t>machine…”</a:t>
            </a:r>
          </a:p>
          <a:p>
            <a:r>
              <a:rPr lang="en-US" b="1" dirty="0" smtClean="0"/>
              <a:t>When would I use it?</a:t>
            </a:r>
          </a:p>
          <a:p>
            <a:pPr lvl="1"/>
            <a:r>
              <a:rPr lang="en-US" dirty="0" smtClean="0"/>
              <a:t>When you need an easy to use and easy to administer Continuous Integration solution.</a:t>
            </a:r>
          </a:p>
          <a:p>
            <a:r>
              <a:rPr lang="en-US" b="1" dirty="0" smtClean="0"/>
              <a:t>Where can I get it?</a:t>
            </a:r>
          </a:p>
          <a:p>
            <a:pPr lvl="1"/>
            <a:r>
              <a:rPr lang="en-US" dirty="0" smtClean="0">
                <a:hlinkClick r:id="rId2"/>
              </a:rPr>
              <a:t>https://hudson.dev.java.net/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Fiddler 2</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What is it?</a:t>
            </a:r>
          </a:p>
          <a:p>
            <a:pPr lvl="1"/>
            <a:r>
              <a:rPr lang="en-US" dirty="0" smtClean="0"/>
              <a:t>“Fiddler </a:t>
            </a:r>
            <a:r>
              <a:rPr lang="en-US" dirty="0" smtClean="0"/>
              <a:t>is a Web Debugging Proxy which logs all HTTP(S) traffic between your computer and the Internet. Fiddler allows you to inspect all HTTP(S) traffic, set breakpoints, and "fiddle" with incoming or outgoing data. Fiddler includes a powerful event-based scripting subsystem, and can be extended using any .NET language.</a:t>
            </a:r>
          </a:p>
          <a:p>
            <a:pPr lvl="1"/>
            <a:r>
              <a:rPr lang="en-US" dirty="0" smtClean="0"/>
              <a:t>Fiddler is freeware and can debug traffic from virtually any application, including Internet Explorer, Mozilla Firefox, Opera, and thousands more</a:t>
            </a:r>
            <a:r>
              <a:rPr lang="en-US" dirty="0" smtClean="0"/>
              <a:t>.”</a:t>
            </a:r>
          </a:p>
          <a:p>
            <a:r>
              <a:rPr lang="en-US" b="1" dirty="0" smtClean="0"/>
              <a:t>When would I use it?</a:t>
            </a:r>
          </a:p>
          <a:p>
            <a:pPr lvl="1"/>
            <a:r>
              <a:rPr lang="en-US" dirty="0" smtClean="0"/>
              <a:t>When you need to see and analyze the actual data that’s being transmitted back and forth between the client and the server in a web session for debugging purposes.</a:t>
            </a:r>
          </a:p>
          <a:p>
            <a:r>
              <a:rPr lang="en-US" b="1" dirty="0" smtClean="0"/>
              <a:t>Where can I get it?</a:t>
            </a:r>
          </a:p>
          <a:p>
            <a:pPr lvl="1"/>
            <a:r>
              <a:rPr lang="en-US" dirty="0" smtClean="0">
                <a:hlinkClick r:id="rId2"/>
              </a:rPr>
              <a:t>http://www.fiddler2.com/fiddler2/</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VisualSVN</a:t>
            </a:r>
            <a:r>
              <a:rPr lang="en-US" dirty="0" smtClean="0"/>
              <a:t> Server</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What is it?</a:t>
            </a:r>
          </a:p>
          <a:p>
            <a:pPr lvl="1"/>
            <a:r>
              <a:rPr lang="en-US" dirty="0" smtClean="0"/>
              <a:t>“</a:t>
            </a:r>
            <a:r>
              <a:rPr lang="en-US" dirty="0" err="1" smtClean="0"/>
              <a:t>VisualSVN</a:t>
            </a:r>
            <a:r>
              <a:rPr lang="en-US" dirty="0" smtClean="0"/>
              <a:t> </a:t>
            </a:r>
            <a:r>
              <a:rPr lang="en-US" dirty="0" smtClean="0"/>
              <a:t>Server is a package that contains everything you need to install, configure and manage </a:t>
            </a:r>
            <a:r>
              <a:rPr lang="en-US" b="1" dirty="0" smtClean="0"/>
              <a:t>Subversion server</a:t>
            </a:r>
            <a:r>
              <a:rPr lang="en-US" dirty="0" smtClean="0"/>
              <a:t> for your team on </a:t>
            </a:r>
            <a:r>
              <a:rPr lang="en-US" b="1" dirty="0" smtClean="0"/>
              <a:t>Windows platform.</a:t>
            </a:r>
            <a:r>
              <a:rPr lang="en-US" dirty="0" smtClean="0"/>
              <a:t> It includes Subversion, Apache and a management console</a:t>
            </a:r>
            <a:r>
              <a:rPr lang="en-US" dirty="0" smtClean="0"/>
              <a:t>.” </a:t>
            </a:r>
          </a:p>
          <a:p>
            <a:r>
              <a:rPr lang="en-US" b="1" dirty="0" smtClean="0"/>
              <a:t>When would I use it?</a:t>
            </a:r>
          </a:p>
          <a:p>
            <a:pPr lvl="1"/>
            <a:r>
              <a:rPr lang="en-US" dirty="0" smtClean="0"/>
              <a:t>When you want to spare yourself the trouble of having to setup apache and subversion by hand and/or use </a:t>
            </a:r>
            <a:r>
              <a:rPr lang="en-US" dirty="0" smtClean="0"/>
              <a:t>the command line </a:t>
            </a:r>
            <a:r>
              <a:rPr lang="en-US" dirty="0" smtClean="0"/>
              <a:t>to </a:t>
            </a:r>
            <a:r>
              <a:rPr lang="en-US" dirty="0" smtClean="0"/>
              <a:t>administer your subversion </a:t>
            </a:r>
            <a:r>
              <a:rPr lang="en-US" dirty="0" smtClean="0"/>
              <a:t>repositories.</a:t>
            </a:r>
          </a:p>
          <a:p>
            <a:r>
              <a:rPr lang="en-US" b="1" dirty="0" smtClean="0"/>
              <a:t>Where can I get it?</a:t>
            </a:r>
          </a:p>
          <a:p>
            <a:pPr lvl="1"/>
            <a:r>
              <a:rPr lang="en-US" dirty="0" smtClean="0">
                <a:hlinkClick r:id="rId2"/>
              </a:rPr>
              <a:t>http://www.visualsvn.com/server/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Tortoise SVN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What is it?</a:t>
            </a:r>
          </a:p>
          <a:p>
            <a:pPr lvl="1"/>
            <a:r>
              <a:rPr lang="en-US" dirty="0" smtClean="0"/>
              <a:t>A </a:t>
            </a:r>
            <a:r>
              <a:rPr lang="en-US" dirty="0" smtClean="0">
                <a:hlinkClick r:id="rId2"/>
              </a:rPr>
              <a:t>Subversion</a:t>
            </a:r>
            <a:r>
              <a:rPr lang="en-US" dirty="0" smtClean="0"/>
              <a:t> client, implemented as a windows shell extension.</a:t>
            </a:r>
          </a:p>
          <a:p>
            <a:pPr lvl="1"/>
            <a:r>
              <a:rPr lang="en-US" dirty="0" err="1" smtClean="0"/>
              <a:t>TortoiseSVN</a:t>
            </a:r>
            <a:r>
              <a:rPr lang="en-US" dirty="0" smtClean="0"/>
              <a:t> is a really easy to use </a:t>
            </a:r>
            <a:r>
              <a:rPr lang="en-US" dirty="0" smtClean="0">
                <a:hlinkClick r:id="rId3"/>
              </a:rPr>
              <a:t>Revision control</a:t>
            </a:r>
            <a:r>
              <a:rPr lang="en-US" dirty="0" smtClean="0"/>
              <a:t> / version control / source control software for Windows. </a:t>
            </a:r>
            <a:br>
              <a:rPr lang="en-US" dirty="0" smtClean="0"/>
            </a:br>
            <a:r>
              <a:rPr lang="en-US" dirty="0" smtClean="0"/>
              <a:t>Since it's not an integration for a </a:t>
            </a:r>
            <a:r>
              <a:rPr lang="en-US" i="1" dirty="0" smtClean="0"/>
              <a:t>specific</a:t>
            </a:r>
            <a:r>
              <a:rPr lang="en-US" dirty="0" smtClean="0"/>
              <a:t> IDE you can use it with whatever development tools you like. </a:t>
            </a:r>
            <a:endParaRPr lang="en-US" dirty="0" smtClean="0"/>
          </a:p>
          <a:p>
            <a:r>
              <a:rPr lang="en-US" b="1" dirty="0" smtClean="0"/>
              <a:t>When would I use it?</a:t>
            </a:r>
          </a:p>
          <a:p>
            <a:pPr lvl="1"/>
            <a:r>
              <a:rPr lang="en-US" dirty="0" smtClean="0"/>
              <a:t>When you’d prefer to use a windows shell extension to visually interact with subversion and view the status of your checked out code instead of a command line client.</a:t>
            </a:r>
          </a:p>
          <a:p>
            <a:r>
              <a:rPr lang="en-US" b="1" dirty="0" smtClean="0"/>
              <a:t>Where can I get it?</a:t>
            </a:r>
          </a:p>
          <a:p>
            <a:pPr lvl="1"/>
            <a:r>
              <a:rPr lang="en-US" dirty="0" smtClean="0">
                <a:hlinkClick r:id="rId4"/>
              </a:rPr>
              <a:t>http://tortoisesvn.tigris.org/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TreeSurgeon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What is it?</a:t>
            </a:r>
          </a:p>
          <a:p>
            <a:pPr lvl="1"/>
            <a:r>
              <a:rPr lang="en-US" dirty="0" smtClean="0"/>
              <a:t>“Tree Surgeon is a .NET development tree generator. Just give it the name of your project, and it will set up a development tree for you </a:t>
            </a:r>
            <a:r>
              <a:rPr lang="en-US" b="1" dirty="0" smtClean="0"/>
              <a:t>in seconds</a:t>
            </a:r>
            <a:r>
              <a:rPr lang="en-US" dirty="0" smtClean="0"/>
              <a:t>. More than that, your new tree has years worth of accumulated build engineering experience built right in</a:t>
            </a:r>
            <a:r>
              <a:rPr lang="en-US" dirty="0" smtClean="0"/>
              <a:t>.”</a:t>
            </a:r>
          </a:p>
          <a:p>
            <a:r>
              <a:rPr lang="en-US" b="1" dirty="0" smtClean="0"/>
              <a:t>When would I use it?</a:t>
            </a:r>
          </a:p>
          <a:p>
            <a:pPr lvl="1"/>
            <a:r>
              <a:rPr lang="en-US" dirty="0" smtClean="0"/>
              <a:t>When you’re unsure of how to structure the file and folder layout of a new development project… or you just want a tool to do it for you…</a:t>
            </a:r>
          </a:p>
          <a:p>
            <a:r>
              <a:rPr lang="en-US" b="1" dirty="0" smtClean="0"/>
              <a:t>Where can I get it?</a:t>
            </a:r>
          </a:p>
          <a:p>
            <a:pPr lvl="1"/>
            <a:r>
              <a:rPr lang="en-US" dirty="0" smtClean="0">
                <a:hlinkClick r:id="rId2"/>
              </a:rPr>
              <a:t>http://www.codeplex.com/treesurgeon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&amp; A</a:t>
            </a:r>
            <a:endParaRPr lang="en-US" dirty="0"/>
          </a:p>
        </p:txBody>
      </p:sp>
      <p:sp>
        <p:nvSpPr>
          <p:cNvPr id="3" name="Content Placeholder 2"/>
          <p:cNvSpPr>
            <a:spLocks noGrp="1"/>
          </p:cNvSpPr>
          <p:nvPr>
            <p:ph idx="1"/>
          </p:nvPr>
        </p:nvSpPr>
        <p:spPr/>
        <p:txBody>
          <a:bodyPr>
            <a:noAutofit/>
          </a:bodyPr>
          <a:lstStyle/>
          <a:p>
            <a:r>
              <a:rPr lang="en-US" sz="1800" b="1" dirty="0" smtClean="0"/>
              <a:t>Q: What's your Email Address?</a:t>
            </a:r>
          </a:p>
          <a:p>
            <a:pPr lvl="1"/>
            <a:r>
              <a:rPr lang="en-US" sz="1800" dirty="0" smtClean="0"/>
              <a:t>A: Daniel </a:t>
            </a:r>
            <a:r>
              <a:rPr lang="en-US" sz="1800" b="1" dirty="0" smtClean="0"/>
              <a:t>[dot] </a:t>
            </a:r>
            <a:r>
              <a:rPr lang="en-US" sz="1800" dirty="0" smtClean="0"/>
              <a:t>Rigby </a:t>
            </a:r>
            <a:r>
              <a:rPr lang="en-US" sz="1800" b="1" dirty="0" smtClean="0"/>
              <a:t>[at] </a:t>
            </a:r>
            <a:r>
              <a:rPr lang="en-US" sz="1800" dirty="0" smtClean="0"/>
              <a:t>Beeline.com</a:t>
            </a:r>
            <a:br>
              <a:rPr lang="en-US" sz="1800" dirty="0" smtClean="0"/>
            </a:br>
            <a:endParaRPr lang="en-US" sz="1800" dirty="0" smtClean="0"/>
          </a:p>
          <a:p>
            <a:r>
              <a:rPr lang="en-US" sz="1800" b="1" dirty="0" smtClean="0"/>
              <a:t>Q: Where can I get a copy of this awesome slide show?</a:t>
            </a:r>
          </a:p>
          <a:p>
            <a:pPr lvl="1"/>
            <a:r>
              <a:rPr lang="en-US" sz="1800" dirty="0" smtClean="0"/>
              <a:t>A: My blog, which is located at: </a:t>
            </a:r>
            <a:r>
              <a:rPr lang="en-US" sz="1800" dirty="0" smtClean="0">
                <a:hlinkClick r:id="rId2"/>
              </a:rPr>
              <a:t>http://www.rigbyonline.net</a:t>
            </a:r>
            <a:r>
              <a:rPr lang="en-US" sz="1800" dirty="0" smtClean="0">
                <a:hlinkClick r:id="rId2"/>
              </a:rPr>
              <a:t>/</a:t>
            </a:r>
            <a:r>
              <a:rPr lang="en-US" sz="1800" dirty="0" smtClean="0"/>
              <a:t/>
            </a:r>
            <a:br>
              <a:rPr lang="en-US" sz="1800" dirty="0" smtClean="0"/>
            </a:br>
            <a:endParaRPr lang="en-US" sz="1800" dirty="0" smtClean="0"/>
          </a:p>
          <a:p>
            <a:r>
              <a:rPr lang="en-US" sz="1800" b="1" dirty="0" smtClean="0"/>
              <a:t>Q: </a:t>
            </a:r>
            <a:r>
              <a:rPr lang="en-US" sz="1800" b="1" dirty="0" smtClean="0"/>
              <a:t>Where do you find these tools?</a:t>
            </a:r>
            <a:endParaRPr lang="en-US" sz="1800" b="1" dirty="0" smtClean="0"/>
          </a:p>
          <a:p>
            <a:pPr lvl="1"/>
            <a:r>
              <a:rPr lang="en-US" sz="1800" dirty="0" smtClean="0"/>
              <a:t>A: I read a lot of blogs and attend various local developer events. </a:t>
            </a:r>
          </a:p>
          <a:p>
            <a:pPr lvl="1"/>
            <a:r>
              <a:rPr lang="en-US" sz="1800" dirty="0" smtClean="0"/>
              <a:t>Some blogs of potential interest:</a:t>
            </a:r>
          </a:p>
          <a:p>
            <a:pPr lvl="2"/>
            <a:r>
              <a:rPr lang="en-US" sz="1400" dirty="0" smtClean="0"/>
              <a:t>Greg’s </a:t>
            </a:r>
            <a:r>
              <a:rPr lang="en-US" sz="1400" dirty="0" smtClean="0"/>
              <a:t>Cool Thing of the Day: </a:t>
            </a:r>
            <a:r>
              <a:rPr lang="en-US" sz="1400" dirty="0" smtClean="0"/>
              <a:t/>
            </a:r>
            <a:br>
              <a:rPr lang="en-US" sz="1400" dirty="0" smtClean="0"/>
            </a:br>
            <a:r>
              <a:rPr lang="en-US" sz="1400" dirty="0" smtClean="0">
                <a:hlinkClick r:id="rId3"/>
              </a:rPr>
              <a:t>http</a:t>
            </a:r>
            <a:r>
              <a:rPr lang="en-US" sz="1400" dirty="0" smtClean="0">
                <a:hlinkClick r:id="rId3"/>
              </a:rPr>
              <a:t>://coolthingoftheday.blogspot.com</a:t>
            </a:r>
            <a:r>
              <a:rPr lang="en-US" sz="1400" dirty="0" smtClean="0">
                <a:hlinkClick r:id="rId3"/>
              </a:rPr>
              <a:t>/</a:t>
            </a:r>
            <a:endParaRPr lang="en-US" sz="1400" dirty="0" smtClean="0"/>
          </a:p>
          <a:p>
            <a:pPr lvl="2"/>
            <a:r>
              <a:rPr lang="en-US" sz="1400" dirty="0" smtClean="0"/>
              <a:t>The Channel </a:t>
            </a:r>
            <a:r>
              <a:rPr lang="en-US" sz="1400" dirty="0" smtClean="0"/>
              <a:t>9 Blog: </a:t>
            </a:r>
            <a:r>
              <a:rPr lang="en-US" sz="1400" dirty="0" smtClean="0"/>
              <a:t/>
            </a:r>
            <a:br>
              <a:rPr lang="en-US" sz="1400" dirty="0" smtClean="0"/>
            </a:br>
            <a:r>
              <a:rPr lang="en-US" sz="1400" dirty="0" smtClean="0">
                <a:hlinkClick r:id="rId4"/>
              </a:rPr>
              <a:t>http</a:t>
            </a:r>
            <a:r>
              <a:rPr lang="en-US" sz="1400" dirty="0" smtClean="0">
                <a:hlinkClick r:id="rId4"/>
              </a:rPr>
              <a:t>://channel9.msdn.com</a:t>
            </a:r>
            <a:r>
              <a:rPr lang="en-US" sz="1400" dirty="0" smtClean="0">
                <a:hlinkClick r:id="rId4"/>
              </a:rPr>
              <a:t>/</a:t>
            </a:r>
            <a:endParaRPr lang="en-US" sz="1400" dirty="0" smtClean="0"/>
          </a:p>
          <a:p>
            <a:pPr lvl="2"/>
            <a:r>
              <a:rPr lang="en-US" sz="1400" dirty="0" smtClean="0"/>
              <a:t>Scott </a:t>
            </a:r>
            <a:r>
              <a:rPr lang="en-US" sz="1400" dirty="0" smtClean="0"/>
              <a:t>Guthrie’s Blog:</a:t>
            </a:r>
            <a:br>
              <a:rPr lang="en-US" sz="1400" dirty="0" smtClean="0"/>
            </a:br>
            <a:r>
              <a:rPr lang="en-US" sz="1400" dirty="0" smtClean="0">
                <a:hlinkClick r:id="rId5"/>
              </a:rPr>
              <a:t>http://weblogs.asp.net/Scottgu</a:t>
            </a:r>
            <a:r>
              <a:rPr lang="en-US" sz="1400" dirty="0" smtClean="0">
                <a:hlinkClick r:id="rId5"/>
              </a:rPr>
              <a:t>/</a:t>
            </a:r>
            <a:endParaRPr lang="en-US" sz="1400" dirty="0" smtClean="0"/>
          </a:p>
          <a:p>
            <a:pPr lvl="2"/>
            <a:r>
              <a:rPr lang="en-US" sz="1400" dirty="0" smtClean="0"/>
              <a:t>Russ’ </a:t>
            </a:r>
            <a:r>
              <a:rPr lang="en-US" sz="1400" dirty="0" err="1" smtClean="0"/>
              <a:t>Toolshed</a:t>
            </a:r>
            <a:r>
              <a:rPr lang="en-US" sz="1400" dirty="0" smtClean="0"/>
              <a:t>:</a:t>
            </a:r>
            <a:br>
              <a:rPr lang="en-US" sz="1400" dirty="0" smtClean="0"/>
            </a:br>
            <a:r>
              <a:rPr lang="en-US" sz="1400" dirty="0" smtClean="0">
                <a:hlinkClick r:id="rId6"/>
              </a:rPr>
              <a:t>http</a:t>
            </a:r>
            <a:r>
              <a:rPr lang="en-US" sz="1400" dirty="0" smtClean="0">
                <a:hlinkClick r:id="rId6"/>
              </a:rPr>
              <a:t>://blogs.msdn.com/rfustino/</a:t>
            </a:r>
            <a:r>
              <a:rPr lang="en-US" sz="1400" dirty="0" smtClean="0"/>
              <a:t> </a:t>
            </a:r>
          </a:p>
        </p:txBody>
      </p:sp>
      <p:pic>
        <p:nvPicPr>
          <p:cNvPr id="1030" name="Picture 6"/>
          <p:cNvPicPr>
            <a:picLocks noChangeAspect="1" noChangeArrowheads="1"/>
          </p:cNvPicPr>
          <p:nvPr/>
        </p:nvPicPr>
        <p:blipFill>
          <a:blip r:embed="rId7"/>
          <a:srcRect/>
          <a:stretch>
            <a:fillRect/>
          </a:stretch>
        </p:blipFill>
        <p:spPr bwMode="auto">
          <a:xfrm>
            <a:off x="4343400" y="0"/>
            <a:ext cx="4800600" cy="140417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Reflector</a:t>
            </a:r>
            <a:endParaRPr lang="en-US" dirty="0"/>
          </a:p>
        </p:txBody>
      </p:sp>
      <p:sp>
        <p:nvSpPr>
          <p:cNvPr id="3" name="Content Placeholder 2"/>
          <p:cNvSpPr>
            <a:spLocks noGrp="1"/>
          </p:cNvSpPr>
          <p:nvPr>
            <p:ph idx="1"/>
          </p:nvPr>
        </p:nvSpPr>
        <p:spPr/>
        <p:txBody>
          <a:bodyPr>
            <a:noAutofit/>
          </a:bodyPr>
          <a:lstStyle/>
          <a:p>
            <a:r>
              <a:rPr lang="en-US" sz="2400" b="1" dirty="0" smtClean="0"/>
              <a:t>What is it?</a:t>
            </a:r>
          </a:p>
          <a:p>
            <a:pPr lvl="1"/>
            <a:r>
              <a:rPr lang="en-US" sz="2000" dirty="0" smtClean="0"/>
              <a:t>“.</a:t>
            </a:r>
            <a:r>
              <a:rPr lang="en-US" sz="2000" dirty="0" smtClean="0"/>
              <a:t>NET Reflector enables you to easily view, navigate, and search through the class hierarchies of .NET assemblies even if you don't have the code for them. With it, you can decompile and analyze .NET assemblies in C#, Visual Basic and IL</a:t>
            </a:r>
            <a:r>
              <a:rPr lang="en-US" sz="2000" dirty="0" smtClean="0"/>
              <a:t>.”</a:t>
            </a:r>
          </a:p>
          <a:p>
            <a:r>
              <a:rPr lang="en-US" sz="2400" b="1" dirty="0" smtClean="0"/>
              <a:t>When would I use it?</a:t>
            </a:r>
          </a:p>
          <a:p>
            <a:pPr lvl="1"/>
            <a:r>
              <a:rPr lang="en-US" sz="2000" dirty="0" smtClean="0"/>
              <a:t>When you need to gain an understanding of the implementation details of a .NET assembly you do not have the source code to.</a:t>
            </a:r>
          </a:p>
          <a:p>
            <a:r>
              <a:rPr lang="en-US" sz="2400" b="1" dirty="0" smtClean="0"/>
              <a:t>Where can I get it?</a:t>
            </a:r>
          </a:p>
          <a:p>
            <a:pPr lvl="1"/>
            <a:r>
              <a:rPr lang="en-US" sz="2000" dirty="0" smtClean="0">
                <a:hlinkClick r:id="rId2"/>
              </a:rPr>
              <a:t>http://</a:t>
            </a:r>
            <a:r>
              <a:rPr lang="en-US" sz="2000" dirty="0" smtClean="0">
                <a:hlinkClick r:id="rId2"/>
              </a:rPr>
              <a:t>www.red-gate.com/products/reflector/index.htm</a:t>
            </a:r>
            <a:endParaRPr lang="en-US" sz="2000" dirty="0" smtClean="0"/>
          </a:p>
          <a:p>
            <a:pPr lvl="1"/>
            <a:r>
              <a:rPr lang="en-US" sz="2000" dirty="0" smtClean="0"/>
              <a:t>Reflector Add-Ins: </a:t>
            </a:r>
            <a:r>
              <a:rPr lang="en-US" sz="2000" dirty="0" smtClean="0">
                <a:hlinkClick r:id="rId3"/>
              </a:rPr>
              <a:t>http://</a:t>
            </a:r>
            <a:r>
              <a:rPr lang="en-US" sz="2000" dirty="0" smtClean="0">
                <a:hlinkClick r:id="rId3"/>
              </a:rPr>
              <a:t>www.codeplex.com/reflectoraddins</a:t>
            </a:r>
            <a:endParaRPr lang="en-US"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LINQPad</a:t>
            </a:r>
            <a:endParaRPr lang="en-US" dirty="0"/>
          </a:p>
        </p:txBody>
      </p:sp>
      <p:sp>
        <p:nvSpPr>
          <p:cNvPr id="3" name="Content Placeholder 2"/>
          <p:cNvSpPr>
            <a:spLocks noGrp="1"/>
          </p:cNvSpPr>
          <p:nvPr>
            <p:ph idx="1"/>
          </p:nvPr>
        </p:nvSpPr>
        <p:spPr/>
        <p:txBody>
          <a:bodyPr>
            <a:noAutofit/>
          </a:bodyPr>
          <a:lstStyle/>
          <a:p>
            <a:r>
              <a:rPr lang="en-US" sz="2000" b="1" dirty="0" smtClean="0"/>
              <a:t>What is it?</a:t>
            </a:r>
          </a:p>
          <a:p>
            <a:pPr lvl="1"/>
            <a:r>
              <a:rPr lang="en-US" sz="2000" dirty="0" smtClean="0"/>
              <a:t>“</a:t>
            </a:r>
            <a:r>
              <a:rPr lang="en-US" sz="2000" dirty="0" err="1" smtClean="0"/>
              <a:t>LINQPad</a:t>
            </a:r>
            <a:r>
              <a:rPr lang="en-US" sz="2000" dirty="0" smtClean="0"/>
              <a:t> </a:t>
            </a:r>
            <a:r>
              <a:rPr lang="en-US" sz="2000" dirty="0" smtClean="0"/>
              <a:t>lets you interactively query SQL databases in a modern query language: LINQ. Kiss goodbye to SQL Management Studio! </a:t>
            </a:r>
            <a:r>
              <a:rPr lang="en-US" sz="2000" dirty="0" smtClean="0"/>
              <a:t>“</a:t>
            </a:r>
            <a:endParaRPr lang="en-US" sz="2000" dirty="0" smtClean="0"/>
          </a:p>
          <a:p>
            <a:pPr lvl="1"/>
            <a:r>
              <a:rPr lang="en-US" sz="2000" dirty="0" err="1" smtClean="0"/>
              <a:t>LINQPad</a:t>
            </a:r>
            <a:r>
              <a:rPr lang="en-US" sz="2000" dirty="0" smtClean="0"/>
              <a:t> </a:t>
            </a:r>
            <a:r>
              <a:rPr lang="en-US" sz="2000" dirty="0" smtClean="0"/>
              <a:t>supports everything in C# 3.0 and Framework 3.5</a:t>
            </a:r>
            <a:r>
              <a:rPr lang="en-US" sz="2000" dirty="0" smtClean="0"/>
              <a:t>:</a:t>
            </a:r>
            <a:endParaRPr lang="en-US" sz="2000" dirty="0" smtClean="0"/>
          </a:p>
          <a:p>
            <a:pPr lvl="2"/>
            <a:r>
              <a:rPr lang="en-US" sz="1600" dirty="0" smtClean="0"/>
              <a:t>LINQ to SQL</a:t>
            </a:r>
          </a:p>
          <a:p>
            <a:pPr lvl="2"/>
            <a:r>
              <a:rPr lang="en-US" sz="1600" dirty="0" smtClean="0"/>
              <a:t>LINQ to Objects</a:t>
            </a:r>
          </a:p>
          <a:p>
            <a:pPr lvl="2"/>
            <a:r>
              <a:rPr lang="en-US" sz="1600" dirty="0" smtClean="0"/>
              <a:t>LINQ to </a:t>
            </a:r>
            <a:r>
              <a:rPr lang="en-US" sz="1600" dirty="0" smtClean="0"/>
              <a:t>XML</a:t>
            </a:r>
          </a:p>
          <a:p>
            <a:r>
              <a:rPr lang="en-US" sz="2000" b="1" dirty="0" smtClean="0"/>
              <a:t>When would I use it?</a:t>
            </a:r>
          </a:p>
          <a:p>
            <a:pPr lvl="1"/>
            <a:r>
              <a:rPr lang="en-US" sz="2000" dirty="0" smtClean="0"/>
              <a:t>When you want to learn LINQ by using it to query data objects in real time, or when you’re just plain tired of using boring old SQL to query the information in your Databases. (-; </a:t>
            </a:r>
          </a:p>
          <a:p>
            <a:pPr lvl="1"/>
            <a:r>
              <a:rPr lang="en-US" sz="2000" dirty="0" smtClean="0"/>
              <a:t>It can also be used to evaluate code snippets.</a:t>
            </a:r>
          </a:p>
          <a:p>
            <a:r>
              <a:rPr lang="en-US" sz="2000" b="1" dirty="0" smtClean="0"/>
              <a:t>Where can I get it?</a:t>
            </a:r>
          </a:p>
          <a:p>
            <a:pPr lvl="1"/>
            <a:r>
              <a:rPr lang="en-US" sz="2000" dirty="0" smtClean="0">
                <a:hlinkClick r:id="rId2"/>
              </a:rPr>
              <a:t>http://</a:t>
            </a:r>
            <a:r>
              <a:rPr lang="en-US" sz="2000" dirty="0" smtClean="0">
                <a:hlinkClick r:id="rId2"/>
              </a:rPr>
              <a:t>www.linqpad.net</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XAMLPad</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What is it?</a:t>
            </a:r>
          </a:p>
          <a:p>
            <a:pPr lvl="1"/>
            <a:r>
              <a:rPr lang="en-US" dirty="0" err="1" smtClean="0"/>
              <a:t>XAMLPad</a:t>
            </a:r>
            <a:r>
              <a:rPr lang="en-US" dirty="0" smtClean="0"/>
              <a:t> </a:t>
            </a:r>
            <a:r>
              <a:rPr lang="en-US" dirty="0" smtClean="0"/>
              <a:t>is a Windows SDK tool that provides the following features: </a:t>
            </a:r>
          </a:p>
          <a:p>
            <a:pPr lvl="2"/>
            <a:r>
              <a:rPr lang="en-US" dirty="0" smtClean="0"/>
              <a:t>Real-time editing and display of XAML content. </a:t>
            </a:r>
          </a:p>
          <a:p>
            <a:pPr lvl="2"/>
            <a:r>
              <a:rPr lang="en-US" dirty="0" smtClean="0"/>
              <a:t>Auto </a:t>
            </a:r>
            <a:r>
              <a:rPr lang="en-US" dirty="0" smtClean="0"/>
              <a:t>parse and refresh modes provide XAML syntax validation and redisplay of content. </a:t>
            </a:r>
          </a:p>
          <a:p>
            <a:pPr lvl="2"/>
            <a:r>
              <a:rPr lang="en-US" dirty="0" smtClean="0"/>
              <a:t>Basic text editing commands, including copy, paste, and undo. Also provides find support for simple strings. Invalid XAML displayed in red. </a:t>
            </a:r>
          </a:p>
          <a:p>
            <a:r>
              <a:rPr lang="en-US" b="1" dirty="0" smtClean="0"/>
              <a:t>When would I use it?</a:t>
            </a:r>
          </a:p>
          <a:p>
            <a:pPr lvl="1"/>
            <a:r>
              <a:rPr lang="en-US" dirty="0" smtClean="0"/>
              <a:t>As a lightweight alternative to Visual Studio / Expression Blend for experimenting with or previewing XAML content.</a:t>
            </a:r>
          </a:p>
          <a:p>
            <a:r>
              <a:rPr lang="en-US" b="1" dirty="0" smtClean="0"/>
              <a:t>Where can I get it?</a:t>
            </a:r>
          </a:p>
          <a:p>
            <a:pPr lvl="1"/>
            <a:r>
              <a:rPr lang="en-US" dirty="0" smtClean="0"/>
              <a:t>Version 1 is installed as part of the .NET Framework SDK </a:t>
            </a:r>
            <a:r>
              <a:rPr lang="en-US" dirty="0" smtClean="0"/>
              <a:t>and </a:t>
            </a:r>
            <a:r>
              <a:rPr lang="en-US" dirty="0" err="1" smtClean="0"/>
              <a:t>and</a:t>
            </a:r>
            <a:r>
              <a:rPr lang="en-US" dirty="0" smtClean="0"/>
              <a:t> can be found from the start menu at All Programs/Microsoft Windows SDK/Tools/</a:t>
            </a:r>
            <a:r>
              <a:rPr lang="en-US" dirty="0" err="1" smtClean="0"/>
              <a:t>XAMLPad</a:t>
            </a:r>
            <a:r>
              <a:rPr lang="en-US" dirty="0" smtClean="0"/>
              <a:t>. </a:t>
            </a:r>
            <a:endParaRPr lang="en-US" dirty="0" smtClean="0"/>
          </a:p>
          <a:p>
            <a:pPr lvl="1"/>
            <a:r>
              <a:rPr lang="en-US" dirty="0" smtClean="0"/>
              <a:t>Version 2 can </a:t>
            </a:r>
            <a:r>
              <a:rPr lang="en-US" dirty="0" smtClean="0"/>
              <a:t>be found here: </a:t>
            </a:r>
            <a:r>
              <a:rPr lang="en-US" dirty="0" smtClean="0">
                <a:hlinkClick r:id="rId2"/>
              </a:rPr>
              <a:t>http://blogs.msdn.com/llobo/archive/2006/12/30/xamlpadx-v2.aspx</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Snippet Compiler</a:t>
            </a:r>
            <a:endParaRPr lang="en-US" dirty="0"/>
          </a:p>
        </p:txBody>
      </p:sp>
      <p:sp>
        <p:nvSpPr>
          <p:cNvPr id="3" name="Content Placeholder 2"/>
          <p:cNvSpPr>
            <a:spLocks noGrp="1"/>
          </p:cNvSpPr>
          <p:nvPr>
            <p:ph idx="1"/>
          </p:nvPr>
        </p:nvSpPr>
        <p:spPr/>
        <p:txBody>
          <a:bodyPr>
            <a:normAutofit lnSpcReduction="10000"/>
          </a:bodyPr>
          <a:lstStyle/>
          <a:p>
            <a:r>
              <a:rPr lang="en-US" b="1" dirty="0" smtClean="0"/>
              <a:t>What is it?</a:t>
            </a:r>
          </a:p>
          <a:p>
            <a:pPr lvl="1"/>
            <a:r>
              <a:rPr lang="en-US" dirty="0" smtClean="0"/>
              <a:t>“Snippet Compiler compiles snippets</a:t>
            </a:r>
            <a:r>
              <a:rPr lang="en-US" dirty="0" smtClean="0"/>
              <a:t>.” </a:t>
            </a:r>
          </a:p>
          <a:p>
            <a:pPr lvl="2"/>
            <a:r>
              <a:rPr lang="en-US" dirty="0" smtClean="0"/>
              <a:t>^-- Author’s description.</a:t>
            </a:r>
          </a:p>
          <a:p>
            <a:r>
              <a:rPr lang="en-US" b="1" dirty="0" smtClean="0"/>
              <a:t>When would I use it?</a:t>
            </a:r>
          </a:p>
          <a:p>
            <a:pPr lvl="1"/>
            <a:r>
              <a:rPr lang="en-US" dirty="0" smtClean="0"/>
              <a:t>When you want to test or evaluate code snippets without having to first open Visual Studio, create a project, and write scaffolding code (Class, Method, etc).</a:t>
            </a:r>
          </a:p>
          <a:p>
            <a:r>
              <a:rPr lang="en-US" b="1" dirty="0" smtClean="0"/>
              <a:t>Where can I get it?</a:t>
            </a:r>
          </a:p>
          <a:p>
            <a:pPr lvl="1"/>
            <a:r>
              <a:rPr lang="en-US" dirty="0" smtClean="0">
                <a:hlinkClick r:id="rId2"/>
              </a:rPr>
              <a:t>http://www.sliver.com/dotnet/SnippetCompiler/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SketchPath</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What is it?</a:t>
            </a:r>
          </a:p>
          <a:p>
            <a:pPr lvl="1"/>
            <a:r>
              <a:rPr lang="en-US" dirty="0" smtClean="0"/>
              <a:t>“</a:t>
            </a:r>
            <a:r>
              <a:rPr lang="en-US" dirty="0" err="1" smtClean="0"/>
              <a:t>SketchPath</a:t>
            </a:r>
            <a:r>
              <a:rPr lang="en-US" dirty="0" smtClean="0"/>
              <a:t> is a free </a:t>
            </a:r>
            <a:r>
              <a:rPr lang="en-US" dirty="0" err="1" smtClean="0"/>
              <a:t>XPath</a:t>
            </a:r>
            <a:r>
              <a:rPr lang="en-US" dirty="0" smtClean="0"/>
              <a:t> Editor and XML analysis and testing tool supporting </a:t>
            </a:r>
            <a:r>
              <a:rPr lang="en-US" dirty="0" err="1" smtClean="0"/>
              <a:t>XPath</a:t>
            </a:r>
            <a:r>
              <a:rPr lang="en-US" dirty="0" smtClean="0"/>
              <a:t> 1.0 and </a:t>
            </a:r>
            <a:r>
              <a:rPr lang="en-US" dirty="0" err="1" smtClean="0"/>
              <a:t>XPath</a:t>
            </a:r>
            <a:r>
              <a:rPr lang="en-US" dirty="0" smtClean="0"/>
              <a:t> 2.0. It provides an integrated graphical environment for viewing XML files, developing and testing </a:t>
            </a:r>
            <a:r>
              <a:rPr lang="en-US" dirty="0" err="1" smtClean="0"/>
              <a:t>XPath</a:t>
            </a:r>
            <a:r>
              <a:rPr lang="en-US" dirty="0" smtClean="0"/>
              <a:t> expressions against them and managing the expressions in file libraries</a:t>
            </a:r>
            <a:r>
              <a:rPr lang="en-US" dirty="0" smtClean="0"/>
              <a:t>.”</a:t>
            </a:r>
          </a:p>
          <a:p>
            <a:r>
              <a:rPr lang="en-US" b="1" dirty="0" smtClean="0"/>
              <a:t>When would I use it?</a:t>
            </a:r>
          </a:p>
          <a:p>
            <a:pPr lvl="1"/>
            <a:r>
              <a:rPr lang="en-US" dirty="0" smtClean="0"/>
              <a:t>When you would like to use a UI instead of just code to build and evaluate your </a:t>
            </a:r>
            <a:r>
              <a:rPr lang="en-US" dirty="0" err="1" smtClean="0"/>
              <a:t>XPath</a:t>
            </a:r>
            <a:r>
              <a:rPr lang="en-US" dirty="0" smtClean="0"/>
              <a:t> expressions.</a:t>
            </a:r>
          </a:p>
          <a:p>
            <a:r>
              <a:rPr lang="en-US" b="1" dirty="0" smtClean="0"/>
              <a:t>Where can I get it?</a:t>
            </a:r>
          </a:p>
          <a:p>
            <a:pPr lvl="1"/>
            <a:r>
              <a:rPr lang="en-US" dirty="0" smtClean="0">
                <a:hlinkClick r:id="rId2"/>
              </a:rPr>
              <a:t>http://pgfearo.googlepages.com/</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Expresso</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What is it?</a:t>
            </a:r>
          </a:p>
          <a:p>
            <a:pPr lvl="1"/>
            <a:r>
              <a:rPr lang="en-US" dirty="0" err="1" smtClean="0"/>
              <a:t>Expresso</a:t>
            </a:r>
            <a:r>
              <a:rPr lang="en-US" dirty="0" smtClean="0"/>
              <a:t> is a regular expression development tool. </a:t>
            </a:r>
          </a:p>
          <a:p>
            <a:pPr lvl="1"/>
            <a:r>
              <a:rPr lang="en-US" dirty="0" smtClean="0"/>
              <a:t>Features:</a:t>
            </a:r>
          </a:p>
          <a:p>
            <a:pPr lvl="2"/>
            <a:r>
              <a:rPr lang="en-US" dirty="0" smtClean="0"/>
              <a:t>Build complex regular expressions by selecting components from </a:t>
            </a:r>
            <a:r>
              <a:rPr lang="en-US" dirty="0" smtClean="0"/>
              <a:t>a </a:t>
            </a:r>
            <a:r>
              <a:rPr lang="en-US" dirty="0" smtClean="0"/>
              <a:t>palette</a:t>
            </a:r>
          </a:p>
          <a:p>
            <a:pPr lvl="2"/>
            <a:r>
              <a:rPr lang="en-US" dirty="0" smtClean="0"/>
              <a:t>Test expressions against real or sample input data</a:t>
            </a:r>
          </a:p>
          <a:p>
            <a:pPr lvl="2"/>
            <a:r>
              <a:rPr lang="en-US" dirty="0" smtClean="0"/>
              <a:t>Display all matches in a tree structure, showing captured groups, and all captures within a group</a:t>
            </a:r>
          </a:p>
          <a:p>
            <a:pPr lvl="2"/>
            <a:r>
              <a:rPr lang="en-US" dirty="0" smtClean="0"/>
              <a:t>Build replacement strings and test the match and replace functionality</a:t>
            </a:r>
          </a:p>
          <a:p>
            <a:pPr lvl="2"/>
            <a:r>
              <a:rPr lang="en-US" dirty="0" smtClean="0"/>
              <a:t>Highlight matched text in the input </a:t>
            </a:r>
            <a:r>
              <a:rPr lang="en-US" dirty="0" smtClean="0"/>
              <a:t>data</a:t>
            </a:r>
          </a:p>
          <a:p>
            <a:pPr lvl="2"/>
            <a:r>
              <a:rPr lang="en-US" dirty="0" smtClean="0"/>
              <a:t>Test automatically for syntax errors</a:t>
            </a:r>
          </a:p>
          <a:p>
            <a:pPr lvl="2"/>
            <a:r>
              <a:rPr lang="en-US" dirty="0" smtClean="0"/>
              <a:t>Generate Visual Basic, C#, or C++ code</a:t>
            </a:r>
          </a:p>
          <a:p>
            <a:pPr lvl="2"/>
            <a:r>
              <a:rPr lang="en-US" dirty="0" smtClean="0"/>
              <a:t>Save and restore data in a project file</a:t>
            </a:r>
          </a:p>
          <a:p>
            <a:pPr lvl="2"/>
            <a:r>
              <a:rPr lang="en-US" dirty="0" smtClean="0"/>
              <a:t>Maintain and expand a library of frequently used regular </a:t>
            </a:r>
            <a:r>
              <a:rPr lang="en-US" dirty="0" smtClean="0"/>
              <a:t>expressions</a:t>
            </a:r>
          </a:p>
          <a:p>
            <a:r>
              <a:rPr lang="en-US" b="1" dirty="0" smtClean="0"/>
              <a:t>When would I use it?</a:t>
            </a:r>
          </a:p>
          <a:p>
            <a:pPr lvl="1"/>
            <a:r>
              <a:rPr lang="en-US" dirty="0" smtClean="0"/>
              <a:t>When you want to use a tool to help develop your regular expressions, rather than writing and testing them by hand.</a:t>
            </a:r>
          </a:p>
          <a:p>
            <a:r>
              <a:rPr lang="en-US" b="1" dirty="0" smtClean="0"/>
              <a:t>Where can I get it?</a:t>
            </a:r>
          </a:p>
          <a:p>
            <a:pPr lvl="1"/>
            <a:r>
              <a:rPr lang="en-US" dirty="0" smtClean="0">
                <a:hlinkClick r:id="rId2"/>
              </a:rPr>
              <a:t>http://www.ultrapico.com/Expresso.htm</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Regionerate</a:t>
            </a:r>
            <a:endParaRPr lang="en-US" dirty="0"/>
          </a:p>
        </p:txBody>
      </p:sp>
      <p:sp>
        <p:nvSpPr>
          <p:cNvPr id="3" name="Content Placeholder 2"/>
          <p:cNvSpPr>
            <a:spLocks noGrp="1"/>
          </p:cNvSpPr>
          <p:nvPr>
            <p:ph idx="1"/>
          </p:nvPr>
        </p:nvSpPr>
        <p:spPr/>
        <p:txBody>
          <a:bodyPr>
            <a:normAutofit lnSpcReduction="10000"/>
          </a:bodyPr>
          <a:lstStyle/>
          <a:p>
            <a:r>
              <a:rPr lang="en-US" b="1" dirty="0" smtClean="0"/>
              <a:t>What is it?</a:t>
            </a:r>
          </a:p>
          <a:p>
            <a:pPr lvl="1"/>
            <a:r>
              <a:rPr lang="en-US" dirty="0" smtClean="0"/>
              <a:t>“</a:t>
            </a:r>
            <a:r>
              <a:rPr lang="en-US" dirty="0" err="1" smtClean="0"/>
              <a:t>Regionerate</a:t>
            </a:r>
            <a:r>
              <a:rPr lang="en-US" dirty="0" smtClean="0"/>
              <a:t> (pronounced </a:t>
            </a:r>
            <a:r>
              <a:rPr lang="en-US" dirty="0" err="1" smtClean="0"/>
              <a:t>ri</a:t>
            </a:r>
            <a:r>
              <a:rPr lang="en-US" dirty="0" smtClean="0"/>
              <a:t>-</a:t>
            </a:r>
            <a:r>
              <a:rPr lang="en-US" dirty="0" err="1" smtClean="0"/>
              <a:t>jeh</a:t>
            </a:r>
            <a:r>
              <a:rPr lang="en-US" dirty="0" smtClean="0"/>
              <a:t>-</a:t>
            </a:r>
            <a:r>
              <a:rPr lang="en-US" dirty="0" err="1" smtClean="0"/>
              <a:t>neh</a:t>
            </a:r>
            <a:r>
              <a:rPr lang="en-US" dirty="0" smtClean="0"/>
              <a:t>-rate) is a new open-source tool for developers and team leaders that allows you to automatically apply layout rules on C# code</a:t>
            </a:r>
            <a:r>
              <a:rPr lang="en-US" dirty="0" smtClean="0"/>
              <a:t>.”</a:t>
            </a:r>
          </a:p>
          <a:p>
            <a:r>
              <a:rPr lang="en-US" b="1" dirty="0" smtClean="0"/>
              <a:t>When would I use it?</a:t>
            </a:r>
          </a:p>
          <a:p>
            <a:pPr lvl="1"/>
            <a:r>
              <a:rPr lang="en-US" dirty="0" smtClean="0"/>
              <a:t>When you want to automatically format code files to comply with specific layout rules.</a:t>
            </a:r>
          </a:p>
          <a:p>
            <a:r>
              <a:rPr lang="en-US" b="1" dirty="0" smtClean="0"/>
              <a:t>Where can I get it?</a:t>
            </a:r>
          </a:p>
          <a:p>
            <a:pPr lvl="1"/>
            <a:r>
              <a:rPr lang="en-US" dirty="0" smtClean="0">
                <a:hlinkClick r:id="rId2"/>
              </a:rPr>
              <a:t>http://regionerate.net/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Winmerge</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What is it?</a:t>
            </a:r>
          </a:p>
          <a:p>
            <a:pPr lvl="1"/>
            <a:r>
              <a:rPr lang="en-US" dirty="0" smtClean="0"/>
              <a:t>“</a:t>
            </a:r>
            <a:r>
              <a:rPr lang="en-US" dirty="0" err="1" smtClean="0"/>
              <a:t>WinMerge</a:t>
            </a:r>
            <a:r>
              <a:rPr lang="en-US" dirty="0" smtClean="0"/>
              <a:t> </a:t>
            </a:r>
            <a:r>
              <a:rPr lang="en-US" dirty="0" smtClean="0"/>
              <a:t>is an Open Source (</a:t>
            </a:r>
            <a:r>
              <a:rPr lang="en-US" u="sng" dirty="0" smtClean="0">
                <a:hlinkClick r:id="rId2"/>
              </a:rPr>
              <a:t>GPL</a:t>
            </a:r>
            <a:r>
              <a:rPr lang="en-US" dirty="0" smtClean="0"/>
              <a:t>) visual text file differencing and merging tool for Windows. It is highly useful for </a:t>
            </a:r>
            <a:r>
              <a:rPr lang="en-US" dirty="0" smtClean="0"/>
              <a:t>determining </a:t>
            </a:r>
            <a:r>
              <a:rPr lang="en-US" dirty="0" smtClean="0"/>
              <a:t>what has changed between project versions, and then merging changes between versions</a:t>
            </a:r>
            <a:r>
              <a:rPr lang="en-US" dirty="0" smtClean="0"/>
              <a:t>.” </a:t>
            </a:r>
          </a:p>
          <a:p>
            <a:r>
              <a:rPr lang="en-US" b="1" dirty="0" smtClean="0"/>
              <a:t>When would I use it?</a:t>
            </a:r>
          </a:p>
          <a:p>
            <a:pPr lvl="1"/>
            <a:r>
              <a:rPr lang="en-US" dirty="0" smtClean="0"/>
              <a:t>When you need a tool to visually display the differences between 2 different versions of the same file or folder.</a:t>
            </a:r>
          </a:p>
          <a:p>
            <a:r>
              <a:rPr lang="en-US" b="1" dirty="0" smtClean="0"/>
              <a:t>Where can I get it?</a:t>
            </a:r>
          </a:p>
          <a:p>
            <a:pPr lvl="1"/>
            <a:r>
              <a:rPr lang="en-US" dirty="0" smtClean="0">
                <a:hlinkClick r:id="rId3"/>
              </a:rPr>
              <a:t>http://winmerge.org/</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1199</TotalTime>
  <Words>916</Words>
  <Application>Microsoft Office PowerPoint</Application>
  <PresentationFormat>On-screen Show (4:3)</PresentationFormat>
  <Paragraphs>137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Free Developer Tools</vt:lpstr>
      <vt:lpstr>.NET Reflector</vt:lpstr>
      <vt:lpstr>LINQPad</vt:lpstr>
      <vt:lpstr>XAMLPad</vt:lpstr>
      <vt:lpstr>Snippet Compiler</vt:lpstr>
      <vt:lpstr>SketchPath</vt:lpstr>
      <vt:lpstr>Expresso</vt:lpstr>
      <vt:lpstr>Regionerate</vt:lpstr>
      <vt:lpstr>Winmerge</vt:lpstr>
      <vt:lpstr>Notepad++</vt:lpstr>
      <vt:lpstr>Hudson</vt:lpstr>
      <vt:lpstr>Fiddler 2</vt:lpstr>
      <vt:lpstr>VisualSVN Server</vt:lpstr>
      <vt:lpstr>Tortoise SVN</vt:lpstr>
      <vt:lpstr>TreeSurgeon</vt:lpstr>
      <vt:lpstr>Q &amp; 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 Rigby</dc:creator>
  <cp:lastModifiedBy>Dan Rigby</cp:lastModifiedBy>
  <cp:revision>40</cp:revision>
  <dcterms:created xsi:type="dcterms:W3CDTF">2008-09-30T23:58:05Z</dcterms:created>
  <dcterms:modified xsi:type="dcterms:W3CDTF">2008-10-01T19:57:19Z</dcterms:modified>
</cp:coreProperties>
</file>